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74" r:id="rId3"/>
    <p:sldId id="276" r:id="rId4"/>
    <p:sldId id="277" r:id="rId5"/>
    <p:sldId id="278" r:id="rId6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wma>
</file>

<file path=ppt/media/media2.wma>
</file>

<file path=ppt/media/media3.wma>
</file>

<file path=ppt/media/media4.wma>
</file>

<file path=ppt/media/media5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5302E-1755-483B-858A-AA773B674ADF}" type="datetimeFigureOut">
              <a:rPr lang="fr-FR" smtClean="0"/>
              <a:pPr/>
              <a:t>19/04/2020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DBEC1-2F1E-41B0-8F96-2DA906AEFC22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988461"/>
              </p:ext>
            </p:extLst>
          </p:nvPr>
        </p:nvGraphicFramePr>
        <p:xfrm>
          <a:off x="2483768" y="5085184"/>
          <a:ext cx="759782" cy="731520"/>
        </p:xfrm>
        <a:graphic>
          <a:graphicData uri="http://schemas.openxmlformats.org/drawingml/2006/table">
            <a:tbl>
              <a:tblPr/>
              <a:tblGrid>
                <a:gridCol w="759782"/>
              </a:tblGrid>
              <a:tr h="1885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b="1" dirty="0">
                          <a:latin typeface="Times New Roman"/>
                          <a:ea typeface="Times New Roman"/>
                        </a:rPr>
                        <a:t>NF</a:t>
                      </a:r>
                      <a:endParaRPr lang="fr-FR" sz="2400" dirty="0">
                        <a:latin typeface="Times New Roman"/>
                        <a:ea typeface="Times New Roman"/>
                      </a:endParaRP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26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2400" dirty="0">
                          <a:latin typeface="Times New Roman"/>
                          <a:ea typeface="Times New Roman"/>
                        </a:rPr>
                        <a:t>F1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1745" name="Rectangle 1"/>
          <p:cNvSpPr>
            <a:spLocks noChangeArrowheads="1"/>
          </p:cNvSpPr>
          <p:nvPr/>
        </p:nvSpPr>
        <p:spPr bwMode="auto">
          <a:xfrm>
            <a:off x="428596" y="0"/>
            <a:ext cx="8358246" cy="60016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228600" algn="l"/>
              </a:tabLs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Division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La division est définie comme une opération entre une </a:t>
            </a:r>
            <a:r>
              <a:rPr kumimoji="0" lang="fr-FR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rel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bin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(le dividende) et une </a:t>
            </a:r>
            <a:r>
              <a:rPr kumimoji="0" lang="fr-FR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rel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unaire le diviseur qui produit une </a:t>
            </a:r>
            <a:r>
              <a:rPr kumimoji="0" lang="fr-FR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rel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unaire le quotient comme résultat.</a:t>
            </a:r>
            <a:r>
              <a:rPr lang="fr-FR" sz="24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Soit R(X,Y) et S(Y) où X = A1, …, An et Y = B1, …, Bm.  L'opération de division</a:t>
            </a:r>
            <a:r>
              <a:rPr lang="fr-FR" sz="24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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S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produit un quotient qui est une relation Q(X) : un n-</a:t>
            </a:r>
            <a:r>
              <a:rPr kumimoji="0" lang="fr-FR" sz="24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uplet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</a:t>
            </a:r>
            <a:r>
              <a:rPr kumimoji="0" lang="fr-FR" sz="240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t</a:t>
            </a:r>
            <a:r>
              <a:rPr kumimoji="0" lang="fr-FR" sz="24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X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n'apparaît dans le quotient que si la paire </a:t>
            </a:r>
            <a:r>
              <a:rPr kumimoji="0" lang="fr-FR" sz="240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t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.&lt; X,Y&gt; apparaît dans R pour </a:t>
            </a:r>
            <a:r>
              <a:rPr kumimoji="0" lang="fr-FR" sz="2400" b="1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toutes les valeurs </a:t>
            </a:r>
            <a:r>
              <a:rPr kumimoji="0" lang="fr-FR" sz="2400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t</a:t>
            </a:r>
            <a:r>
              <a:rPr kumimoji="0" lang="fr-FR" sz="24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.Y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apparaissant dans S.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Exemples :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Quels sont les fournisseurs qui fournissent toutes les pièces? </a:t>
            </a: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kumimoji="0" lang="fr-FR" sz="24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NF,NP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(FOURNITURE) 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kumimoji="0" lang="fr-FR" sz="24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NP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(PIECE)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On obtient 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2400" b="1" dirty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2400" b="1" dirty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373"/>
    </mc:Choice>
    <mc:Fallback>
      <p:transition spd="slow" advTm="243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>
            <a:spLocks noChangeArrowheads="1"/>
          </p:cNvSpPr>
          <p:nvPr/>
        </p:nvSpPr>
        <p:spPr bwMode="auto">
          <a:xfrm>
            <a:off x="500034" y="928670"/>
            <a:ext cx="821537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Quelles sont les pièces fournies par tous les fournisseurs? 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kumimoji="0" lang="fr-FR" sz="24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NF, NP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(FOURNITURE) 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kumimoji="0" lang="fr-FR" sz="24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(FOURNISSEUR)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On obtient : 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En effet, dans notre exemple le fournisseur F5 ne fournit aucune pièce, nous ne pouvons donc pas avoir de pièces qui sont fournies par tous les fournisseurs.</a:t>
            </a:r>
            <a:endParaRPr kumimoji="0" lang="fr-FR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Nous remarquons qu'à chaque fois que la requête formulée en </a:t>
            </a:r>
            <a:r>
              <a:rPr kumimoji="0" lang="fr-FR" sz="240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LN  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comporte une condition faisant intervenir le ''</a:t>
            </a:r>
            <a:r>
              <a:rPr kumimoji="0" lang="fr-FR" sz="240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tou</a:t>
            </a:r>
            <a:r>
              <a:rPr kumimoji="0" lang="fr-FR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(te)s''  alors ceci est une indication forte que la division est l'opération à effectuer. </a:t>
            </a:r>
            <a:endParaRPr kumimoji="0" lang="fr-FR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Attention! </a:t>
            </a:r>
            <a:r>
              <a:rPr kumimoji="0" lang="fr-FR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aux relations vides!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412"/>
    </mc:Choice>
    <mc:Fallback>
      <p:transition spd="slow" advTm="173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/>
          <p:cNvSpPr>
            <a:spLocks noChangeArrowheads="1"/>
          </p:cNvSpPr>
          <p:nvPr/>
        </p:nvSpPr>
        <p:spPr bwMode="auto">
          <a:xfrm>
            <a:off x="357158" y="214290"/>
            <a:ext cx="8429652" cy="6247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3.1.3. Quelques exemples de requêtes.</a:t>
            </a:r>
          </a:p>
          <a:p>
            <a:pPr marL="457200" lvl="0" indent="-457200"/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1. Donner le numéro des pièces fournies par F2</a:t>
            </a:r>
          </a:p>
          <a:p>
            <a:r>
              <a:rPr lang="fr-FR" sz="20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</a:t>
            </a:r>
            <a:r>
              <a:rPr lang="fr-FR" sz="2000" b="1" baseline="-25000" dirty="0" smtClean="0">
                <a:latin typeface="Times New Roman" pitchFamily="18" charset="0"/>
                <a:cs typeface="Times New Roman" pitchFamily="18" charset="0"/>
              </a:rPr>
              <a:t>NP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</a:t>
            </a:r>
            <a:r>
              <a:rPr lang="fr-FR" sz="2000" b="1" baseline="-25000" dirty="0" smtClean="0">
                <a:latin typeface="Times New Roman" pitchFamily="18" charset="0"/>
                <a:cs typeface="Times New Roman" pitchFamily="18" charset="0"/>
              </a:rPr>
              <a:t>NF = F2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(FOURNITURE))</a:t>
            </a:r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2. Donner le numéro des pièces non fournies par F2</a:t>
            </a:r>
          </a:p>
          <a:p>
            <a:r>
              <a:rPr lang="fr-FR" sz="20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</a:t>
            </a:r>
            <a:r>
              <a:rPr lang="fr-FR" sz="2000" b="1" baseline="-25000" dirty="0" smtClean="0">
                <a:latin typeface="Times New Roman" pitchFamily="18" charset="0"/>
                <a:cs typeface="Times New Roman" pitchFamily="18" charset="0"/>
              </a:rPr>
              <a:t>NP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(Pièce) - 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</a:t>
            </a:r>
            <a:r>
              <a:rPr lang="fr-FR" sz="2000" b="1" baseline="-25000" dirty="0" smtClean="0">
                <a:latin typeface="Times New Roman" pitchFamily="18" charset="0"/>
                <a:cs typeface="Times New Roman" pitchFamily="18" charset="0"/>
              </a:rPr>
              <a:t>NP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</a:t>
            </a:r>
            <a:r>
              <a:rPr lang="fr-FR" sz="2000" b="1" baseline="-25000" dirty="0" smtClean="0">
                <a:latin typeface="Times New Roman" pitchFamily="18" charset="0"/>
                <a:cs typeface="Times New Roman" pitchFamily="18" charset="0"/>
              </a:rPr>
              <a:t>NF = F2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(FOURNITURE))</a:t>
            </a:r>
          </a:p>
          <a:p>
            <a:endParaRPr lang="fr-FR" sz="2000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fr-FR" sz="2000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fr-FR" sz="2000" b="1" dirty="0" smtClean="0">
              <a:latin typeface="Times New Roman" pitchFamily="18" charset="0"/>
              <a:cs typeface="Times New Roman" pitchFamily="18" charset="0"/>
            </a:endParaRPr>
          </a:p>
          <a:p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</a:pPr>
            <a:r>
              <a:rPr lang="fr-FR" sz="20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Attention !</a:t>
            </a:r>
            <a:r>
              <a:rPr lang="fr-FR" sz="20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l’écriture</a:t>
            </a:r>
            <a:r>
              <a:rPr lang="fr-FR" sz="20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lang="fr-FR" sz="2000" b="1" baseline="-300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NP</a:t>
            </a:r>
            <a:r>
              <a:rPr lang="fr-FR" sz="20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(</a:t>
            </a:r>
            <a:r>
              <a:rPr lang="fr-FR" sz="2000" b="1" baseline="-300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 ≠ F2</a:t>
            </a:r>
            <a:r>
              <a:rPr lang="fr-FR" sz="2000" b="1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(FOURNITURE) </a:t>
            </a:r>
            <a:r>
              <a:rPr lang="fr-FR" sz="20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est incorrecte car une pièce fournie par F2 pourrait faire partie du résultat si elle est fournie par un autre fournisseur.</a:t>
            </a:r>
            <a:endParaRPr kumimoji="0" lang="fr-FR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3" name="Tableau 2"/>
          <p:cNvGraphicFramePr>
            <a:graphicFrameLocks noGrp="1"/>
          </p:cNvGraphicFramePr>
          <p:nvPr/>
        </p:nvGraphicFramePr>
        <p:xfrm>
          <a:off x="785786" y="1571612"/>
          <a:ext cx="147636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6364"/>
              </a:tblGrid>
              <a:tr h="312636">
                <a:tc>
                  <a:txBody>
                    <a:bodyPr/>
                    <a:lstStyle/>
                    <a:p>
                      <a:pPr algn="ctr"/>
                      <a:r>
                        <a:rPr lang="fr-FR" sz="1800" b="1" dirty="0" smtClean="0">
                          <a:latin typeface="Times New Roman" pitchFamily="18" charset="0"/>
                          <a:cs typeface="Times New Roman" pitchFamily="18" charset="0"/>
                        </a:rPr>
                        <a:t>NP</a:t>
                      </a:r>
                      <a:endParaRPr lang="fr-FR" sz="1800" dirty="0" smtClean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12636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latin typeface="Times New Roman" pitchFamily="18" charset="0"/>
                          <a:cs typeface="Times New Roman" pitchFamily="18" charset="0"/>
                        </a:rPr>
                        <a:t>P1</a:t>
                      </a:r>
                      <a:endParaRPr lang="fr-FR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12636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latin typeface="Times New Roman" pitchFamily="18" charset="0"/>
                          <a:cs typeface="Times New Roman" pitchFamily="18" charset="0"/>
                        </a:rPr>
                        <a:t>P2</a:t>
                      </a:r>
                      <a:endParaRPr lang="fr-FR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Tableau 3"/>
          <p:cNvGraphicFramePr>
            <a:graphicFrameLocks noGrp="1"/>
          </p:cNvGraphicFramePr>
          <p:nvPr/>
        </p:nvGraphicFramePr>
        <p:xfrm>
          <a:off x="857224" y="3643314"/>
          <a:ext cx="150019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019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NP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latin typeface="Times New Roman" pitchFamily="18" charset="0"/>
                          <a:cs typeface="Times New Roman" pitchFamily="18" charset="0"/>
                        </a:rPr>
                        <a:t>P3</a:t>
                      </a:r>
                      <a:endParaRPr lang="fr-FR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latin typeface="Times New Roman" pitchFamily="18" charset="0"/>
                          <a:cs typeface="Times New Roman" pitchFamily="18" charset="0"/>
                        </a:rPr>
                        <a:t>P4</a:t>
                      </a:r>
                      <a:endParaRPr lang="fr-FR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latin typeface="Times New Roman" pitchFamily="18" charset="0"/>
                          <a:cs typeface="Times New Roman" pitchFamily="18" charset="0"/>
                        </a:rPr>
                        <a:t>P5</a:t>
                      </a:r>
                      <a:endParaRPr lang="fr-FR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>
                          <a:latin typeface="Times New Roman" pitchFamily="18" charset="0"/>
                          <a:cs typeface="Times New Roman" pitchFamily="18" charset="0"/>
                        </a:rPr>
                        <a:t>P6</a:t>
                      </a:r>
                      <a:endParaRPr lang="fr-FR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118"/>
    </mc:Choice>
    <mc:Fallback>
      <p:transition spd="slow" advTm="119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"/>
          <p:cNvSpPr>
            <a:spLocks noChangeArrowheads="1"/>
          </p:cNvSpPr>
          <p:nvPr/>
        </p:nvSpPr>
        <p:spPr bwMode="auto">
          <a:xfrm>
            <a:off x="500034" y="714356"/>
            <a:ext cx="7929618" cy="4708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000" dirty="0" smtClean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000" b="1" dirty="0" smtClean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000" b="1" dirty="0" smtClean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000" b="1" dirty="0" smtClean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000" b="1" dirty="0" smtClean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000" b="1" dirty="0" smtClean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sz="2000" b="1" dirty="0" smtClean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graphicFrame>
        <p:nvGraphicFramePr>
          <p:cNvPr id="3" name="Tableau 2"/>
          <p:cNvGraphicFramePr>
            <a:graphicFrameLocks noGrp="1"/>
          </p:cNvGraphicFramePr>
          <p:nvPr/>
        </p:nvGraphicFramePr>
        <p:xfrm>
          <a:off x="857224" y="1500175"/>
          <a:ext cx="928694" cy="1830707"/>
        </p:xfrm>
        <a:graphic>
          <a:graphicData uri="http://schemas.openxmlformats.org/drawingml/2006/table">
            <a:tbl>
              <a:tblPr/>
              <a:tblGrid>
                <a:gridCol w="928694"/>
              </a:tblGrid>
              <a:tr h="42862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1" dirty="0">
                          <a:latin typeface="Times New Roman"/>
                          <a:ea typeface="Times New Roman"/>
                        </a:rPr>
                        <a:t>NF</a:t>
                      </a:r>
                      <a:endParaRPr lang="fr-FR" sz="2000" dirty="0">
                        <a:latin typeface="Times New Roman"/>
                        <a:ea typeface="Times New Roman"/>
                      </a:endParaRP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6358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dirty="0">
                          <a:latin typeface="Times New Roman"/>
                          <a:ea typeface="Times New Roman"/>
                        </a:rPr>
                        <a:t>F1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dirty="0">
                          <a:latin typeface="Times New Roman"/>
                          <a:ea typeface="Times New Roman"/>
                        </a:rPr>
                        <a:t>F2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dirty="0">
                          <a:latin typeface="Times New Roman"/>
                          <a:ea typeface="Times New Roman"/>
                        </a:rPr>
                        <a:t>F3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dirty="0">
                          <a:latin typeface="Times New Roman"/>
                          <a:ea typeface="Times New Roman"/>
                        </a:rPr>
                        <a:t>F4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4818" name="Rectangle 2"/>
          <p:cNvSpPr>
            <a:spLocks noChangeArrowheads="1"/>
          </p:cNvSpPr>
          <p:nvPr/>
        </p:nvSpPr>
        <p:spPr bwMode="auto">
          <a:xfrm>
            <a:off x="214281" y="285728"/>
            <a:ext cx="8715437" cy="7663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228600" algn="l"/>
              </a:tabLst>
            </a:pPr>
            <a:r>
              <a:rPr kumimoji="0" lang="fr-FR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3. Donner le numéro des fournisseurs qui fournissent des pièces fournies par F2 (au moins une pièce)</a:t>
            </a:r>
            <a:endParaRPr kumimoji="0" lang="fr-FR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kumimoji="0" lang="fr-FR" sz="20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</a:t>
            </a:r>
            <a:r>
              <a:rPr kumimoji="0" lang="fr-F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[FOURNITURE∞</a:t>
            </a:r>
            <a:r>
              <a:rPr kumimoji="0" lang="fr-FR" sz="20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NP</a:t>
            </a:r>
            <a:r>
              <a:rPr kumimoji="0" lang="fr-F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(</a:t>
            </a:r>
            <a:r>
              <a:rPr kumimoji="0" lang="fr-FR" sz="20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 = F2</a:t>
            </a:r>
            <a:r>
              <a:rPr kumimoji="0" lang="fr-FR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(FOURNITURE))]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2000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2000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2000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/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4. Donner le numéro des fournisseurs qui fournissent des pièces non fournies par F2 (au moins une)</a:t>
            </a:r>
          </a:p>
          <a:p>
            <a:r>
              <a:rPr lang="fr-FR" sz="20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</a:t>
            </a:r>
            <a:r>
              <a:rPr lang="fr-FR" sz="2000" b="1" baseline="-25000" dirty="0" smtClean="0">
                <a:latin typeface="Times New Roman" pitchFamily="18" charset="0"/>
                <a:cs typeface="Times New Roman" pitchFamily="18" charset="0"/>
              </a:rPr>
              <a:t>NF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[FOURNITURE∞(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</a:t>
            </a:r>
            <a:r>
              <a:rPr lang="fr-FR" sz="2000" b="1" baseline="-25000" dirty="0" smtClean="0">
                <a:latin typeface="Times New Roman" pitchFamily="18" charset="0"/>
                <a:cs typeface="Times New Roman" pitchFamily="18" charset="0"/>
              </a:rPr>
              <a:t>NP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(Pièce) - 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</a:t>
            </a:r>
            <a:r>
              <a:rPr lang="fr-FR" sz="2000" b="1" baseline="-25000" dirty="0" smtClean="0">
                <a:latin typeface="Times New Roman" pitchFamily="18" charset="0"/>
                <a:cs typeface="Times New Roman" pitchFamily="18" charset="0"/>
              </a:rPr>
              <a:t>NP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</a:t>
            </a:r>
            <a:r>
              <a:rPr lang="fr-FR" sz="2000" b="1" baseline="-25000" dirty="0" smtClean="0">
                <a:latin typeface="Times New Roman" pitchFamily="18" charset="0"/>
                <a:cs typeface="Times New Roman" pitchFamily="18" charset="0"/>
              </a:rPr>
              <a:t>NF = F2</a:t>
            </a:r>
            <a:r>
              <a:rPr lang="fr-FR" sz="2000" b="1" dirty="0" smtClean="0">
                <a:latin typeface="Times New Roman" pitchFamily="18" charset="0"/>
                <a:cs typeface="Times New Roman" pitchFamily="18" charset="0"/>
              </a:rPr>
              <a:t>(FOURNITURE)))] </a:t>
            </a:r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fr-FR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fr-FR" sz="2000" b="1" dirty="0" smtClean="0"/>
              <a:t> </a:t>
            </a:r>
            <a:endParaRPr lang="fr-FR" sz="200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2000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2000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2000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2000" b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Arial" pitchFamily="34" charset="0"/>
              <a:sym typeface="Symbol" pitchFamily="18" charset="2"/>
            </a:endParaRPr>
          </a:p>
        </p:txBody>
      </p:sp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928662" y="4500570"/>
          <a:ext cx="78581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5818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2000" dirty="0" smtClean="0">
                          <a:latin typeface="Times New Roman" pitchFamily="18" charset="0"/>
                          <a:cs typeface="Times New Roman" pitchFamily="18" charset="0"/>
                        </a:rPr>
                        <a:t>NF</a:t>
                      </a:r>
                      <a:endParaRPr lang="fr-FR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2000" dirty="0" smtClean="0">
                          <a:latin typeface="Times New Roman" pitchFamily="18" charset="0"/>
                          <a:cs typeface="Times New Roman" pitchFamily="18" charset="0"/>
                        </a:rPr>
                        <a:t>F1</a:t>
                      </a:r>
                      <a:endParaRPr lang="fr-FR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2000" dirty="0" smtClean="0">
                          <a:latin typeface="Times New Roman" pitchFamily="18" charset="0"/>
                          <a:cs typeface="Times New Roman" pitchFamily="18" charset="0"/>
                        </a:rPr>
                        <a:t>F4</a:t>
                      </a:r>
                      <a:endParaRPr lang="fr-FR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660"/>
    </mc:Choice>
    <mc:Fallback>
      <p:transition spd="slow" advTm="115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1"/>
          <p:cNvGraphicFramePr>
            <a:graphicFrameLocks noGrp="1"/>
          </p:cNvGraphicFramePr>
          <p:nvPr/>
        </p:nvGraphicFramePr>
        <p:xfrm>
          <a:off x="928662" y="3286124"/>
          <a:ext cx="1000132" cy="1285884"/>
        </p:xfrm>
        <a:graphic>
          <a:graphicData uri="http://schemas.openxmlformats.org/drawingml/2006/table">
            <a:tbl>
              <a:tblPr/>
              <a:tblGrid>
                <a:gridCol w="1000132"/>
              </a:tblGrid>
              <a:tr h="42862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b="1" dirty="0">
                          <a:latin typeface="Times New Roman"/>
                          <a:ea typeface="Times New Roman"/>
                        </a:rPr>
                        <a:t>NF</a:t>
                      </a:r>
                      <a:endParaRPr lang="fr-FR" sz="2000" dirty="0">
                        <a:latin typeface="Times New Roman"/>
                        <a:ea typeface="Times New Roman"/>
                      </a:endParaRP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5725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dirty="0">
                          <a:latin typeface="Times New Roman"/>
                          <a:ea typeface="Times New Roman"/>
                        </a:rPr>
                        <a:t>F2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2000" dirty="0">
                          <a:latin typeface="Times New Roman"/>
                          <a:ea typeface="Times New Roman"/>
                        </a:rPr>
                        <a:t>F3</a:t>
                      </a:r>
                    </a:p>
                  </a:txBody>
                  <a:tcPr marL="44450" marR="4445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5841" name="Rectangle 1"/>
          <p:cNvSpPr>
            <a:spLocks noChangeArrowheads="1"/>
          </p:cNvSpPr>
          <p:nvPr/>
        </p:nvSpPr>
        <p:spPr bwMode="auto">
          <a:xfrm>
            <a:off x="0" y="-23174"/>
            <a:ext cx="9144000" cy="7171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228600" algn="l"/>
              </a:tabLs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5. Donner le numéro des fournisseurs qui ne fournissent que des pièces fournies par F2.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</a:t>
            </a:r>
            <a:r>
              <a:rPr kumimoji="0" lang="fr-FR" sz="16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[FOURNITURE∞</a:t>
            </a:r>
            <a:r>
              <a:rPr kumimoji="0" lang="fr-FR" sz="16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NP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(</a:t>
            </a:r>
            <a:r>
              <a:rPr kumimoji="0" lang="fr-FR" sz="16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 = F2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(FOURNITURE))]- </a:t>
            </a:r>
            <a:r>
              <a:rPr kumimoji="0" lang="fr-FR" sz="16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[FOURNITURE∞(</a:t>
            </a:r>
            <a:r>
              <a:rPr kumimoji="0" lang="fr-FR" sz="16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NP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(Pièce) - </a:t>
            </a:r>
            <a:r>
              <a:rPr kumimoji="0" lang="fr-FR" sz="16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NP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(</a:t>
            </a:r>
            <a:r>
              <a:rPr kumimoji="0" lang="fr-FR" sz="1600" b="1" i="0" u="none" strike="noStrike" cap="none" normalizeH="0" baseline="-3000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NF = F2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(FOURNITURE)))]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600" b="1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16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C’est-à-dire à l’ensemble des fournisseurs qui ont fourni au moins une pièce fournie par F2 (exemple 3) on enlèvera ceux qui ont fournie au moins une pièce non fournie par F2 (</a:t>
            </a:r>
            <a:r>
              <a:rPr kumimoji="0" lang="fr-FR" sz="1600" b="1" i="1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exemple 4)</a:t>
            </a:r>
            <a:endParaRPr kumimoji="0" lang="fr-FR" sz="1600" b="1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b="1" i="1" dirty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b="1" i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b="1" i="1" dirty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b="1" i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b="1" i="1" dirty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b="1" i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b="1" i="1" dirty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dirty="0" smtClean="0"/>
          </a:p>
          <a:p>
            <a:pPr lvl="0"/>
            <a:endParaRPr lang="fr-F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fr-F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fr-F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fr-F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fr-F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fr-F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 Donner </a:t>
            </a:r>
            <a:r>
              <a:rPr lang="fr-F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 numéro des fournisseurs </a:t>
            </a:r>
            <a:r>
              <a:rPr lang="fr-F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qui fournissent au </a:t>
            </a:r>
            <a:r>
              <a:rPr lang="fr-F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moins toutes les pièces fournies par </a:t>
            </a:r>
            <a:r>
              <a:rPr lang="fr-F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F2</a:t>
            </a:r>
            <a:endParaRPr lang="fr-F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1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</a:t>
            </a:r>
            <a:r>
              <a:rPr lang="fr-FR" sz="1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NF,NP</a:t>
            </a:r>
            <a:r>
              <a:rPr lang="fr-F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(FOURNITURE) </a:t>
            </a:r>
            <a:r>
              <a:rPr lang="fr-FR" sz="1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</a:t>
            </a:r>
            <a:r>
              <a:rPr lang="fr-F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1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</a:t>
            </a:r>
            <a:r>
              <a:rPr lang="fr-FR" sz="1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NP</a:t>
            </a:r>
            <a:r>
              <a:rPr lang="fr-F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fr-FR" sz="1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</a:t>
            </a:r>
            <a:r>
              <a:rPr lang="fr-FR" sz="1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NF = F2</a:t>
            </a:r>
            <a:r>
              <a:rPr lang="fr-FR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(FOURNITURE</a:t>
            </a:r>
            <a:r>
              <a:rPr lang="fr-FR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))</a:t>
            </a:r>
          </a:p>
          <a:p>
            <a:endParaRPr lang="fr-F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b="1" i="1" dirty="0" smtClean="0"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600" b="1" i="1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Arial" pitchFamily="34" charset="0"/>
              <a:sym typeface="Symbol" pitchFamily="18" charset="2"/>
            </a:endParaRP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974183"/>
              </p:ext>
            </p:extLst>
          </p:nvPr>
        </p:nvGraphicFramePr>
        <p:xfrm>
          <a:off x="611560" y="5301208"/>
          <a:ext cx="1330730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0730"/>
              </a:tblGrid>
              <a:tr h="1390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NF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F1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F2</a:t>
                      </a:r>
                      <a:endParaRPr lang="fr-FR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374"/>
    </mc:Choice>
    <mc:Fallback>
      <p:transition spd="slow" advTm="210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437</Words>
  <Application>Microsoft Office PowerPoint</Application>
  <PresentationFormat>Affichage à l'écran (4:3)</PresentationFormat>
  <Paragraphs>120</Paragraphs>
  <Slides>5</Slides>
  <Notes>0</Notes>
  <HiddenSlides>0</HiddenSlides>
  <MMClips>5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Calibri</vt:lpstr>
      <vt:lpstr>Symbol</vt:lpstr>
      <vt:lpstr>Times New Roman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Chap3 Langages relationnels</dc:title>
  <dc:creator> </dc:creator>
  <cp:lastModifiedBy>Utilisateur Windows</cp:lastModifiedBy>
  <cp:revision>10</cp:revision>
  <dcterms:created xsi:type="dcterms:W3CDTF">2012-04-03T19:46:48Z</dcterms:created>
  <dcterms:modified xsi:type="dcterms:W3CDTF">2020-04-19T17:09:59Z</dcterms:modified>
</cp:coreProperties>
</file>

<file path=docProps/thumbnail.jpeg>
</file>